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3" r:id="rId7"/>
    <p:sldId id="270" r:id="rId8"/>
    <p:sldId id="265" r:id="rId9"/>
    <p:sldId id="284" r:id="rId10"/>
    <p:sldId id="273" r:id="rId11"/>
    <p:sldId id="280" r:id="rId12"/>
    <p:sldId id="285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09911-AAC7-4C38-810B-DF1E2E2ACA75}">
  <a:tblStyle styleId="{9A709911-AAC7-4C38-810B-DF1E2E2ACA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69"/>
    <p:restoredTop sz="94715"/>
  </p:normalViewPr>
  <p:slideViewPr>
    <p:cSldViewPr snapToGrid="0" snapToObjects="1">
      <p:cViewPr>
        <p:scale>
          <a:sx n="157" d="100"/>
          <a:sy n="157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173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65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19e8dc7d4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19e8dc7d4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05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854150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08736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6763323" y="1333125"/>
            <a:ext cx="18594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⪢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0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10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BLANK_1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rdb.epa.gov.tw/Subjects/MetaSubject.aspx?topic1=%E5%A4%A7%E6%B0%A3&amp;topic2=%E7%92%B0%E5%A2%83%E5%8F%8A%E7%94%9F%E6%85%8B%E7%9B%A3%E6%B8%AC&amp;subject=%E7%A9%BA%E6%B0%A3%E5%93%81%E8%B3%A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dn.fbsbx.com/v/t59.2708-21/72300472_743075216176898_3658427888325099520_n.docx/2019-7%E6%9C%88%E5%85%A8%E5%8F%B0%E7%A9%BA%E6%B0%A3%E5%93%81%E8%B3%AA%E6%95%B8%E6%93%9A.docx?_nc_cat=102&amp;_nc_ohc=fyVK2M6FWcgAQmiKhN3Q54vsJeaw5hR2XQQak6N57RO5xsh3Dm7yhe4Q&amp;_nc_ht=cdn.fbsbx.com&amp;oh=7b5b81254bc687599ac37f6e01136358&amp;oe=5DDFF367&amp;dl=1" TargetMode="External"/><Relationship Id="rId5" Type="http://schemas.openxmlformats.org/officeDocument/2006/relationships/hyperlink" Target="https://cdn.fbsbx.com/v/t59.270821/73495407_2561055020819082_6597206947911434240_n.docx/%E6%9C%88%E5%85%A8%E5%8F%B0%E7%A9%BA%E6%B0%A3%E5%93%81%E8%B3%AA%E6%95%B8%E6%93%9A20198.docx?_nc_cat=110&amp;_nc_ohc=hj2DRxdFdxQAQlsYUepwj98GZO2GvxnhtMGE5Hqa_3CKbN28YpAxEE4ig&amp;_nc_ht=cdn.fbsbx.com&amp;oh=371a39e5bd32e25dbd2e13306032abb3&amp;oe=5DE0DAFC&amp;dl=1" TargetMode="External"/><Relationship Id="rId4" Type="http://schemas.openxmlformats.org/officeDocument/2006/relationships/hyperlink" Target="https://cdn.fbsbx.com/v/t59.2708-21/74880111_790770964701211_6473653585052696576_n.docx/%E6%9C%88%E5%85%A8%E5%8F%B0%E7%A9%BA%E6%B0%A3%E5%93%81%E8%B3%AA%E6%95%B8%E6%93%9A2019-9.docx?_nc_cat=109&amp;_nc_ohc=77gYjzFirD8AQkR4I85q7L69b7tB7aNUgKuR91wgrZfkoSqj2JO8QF5ww&amp;_nc_ht=cdn.fbsbx.com&amp;oh=1a259b39a0292f0e8215719ed151ac1f&amp;oe=5DE00751&amp;dl=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3815861" y="1560634"/>
            <a:ext cx="5029199" cy="10814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巨量分析與應用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D5038CA-2583-DF44-9A2D-3B350A6139C9}"/>
              </a:ext>
            </a:extLst>
          </p:cNvPr>
          <p:cNvSpPr txBox="1"/>
          <p:nvPr/>
        </p:nvSpPr>
        <p:spPr>
          <a:xfrm>
            <a:off x="7948247" y="2417861"/>
            <a:ext cx="1195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3"/>
                </a:solidFill>
              </a:rPr>
              <a:t>第一組</a:t>
            </a:r>
            <a:endParaRPr kumimoji="1" lang="en-US" altLang="zh-TW" dirty="0">
              <a:solidFill>
                <a:schemeClr val="accent3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9AD7E7-20A5-E441-8EAC-384ADD51365B}"/>
              </a:ext>
            </a:extLst>
          </p:cNvPr>
          <p:cNvSpPr txBox="1"/>
          <p:nvPr/>
        </p:nvSpPr>
        <p:spPr>
          <a:xfrm>
            <a:off x="5064367" y="4088423"/>
            <a:ext cx="3780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3"/>
                </a:solidFill>
              </a:rPr>
              <a:t>江俞均	經濟四</a:t>
            </a:r>
            <a:r>
              <a:rPr kumimoji="1" lang="en-US" altLang="zh-TW" dirty="0">
                <a:solidFill>
                  <a:schemeClr val="accent3"/>
                </a:solidFill>
              </a:rPr>
              <a:t>	 </a:t>
            </a:r>
            <a:r>
              <a:rPr kumimoji="1" lang="zh-TW" altLang="en-US" dirty="0">
                <a:solidFill>
                  <a:schemeClr val="accent3"/>
                </a:solidFill>
              </a:rPr>
              <a:t>葉穎蓁	物理二   范毓融	社福二</a:t>
            </a:r>
            <a:r>
              <a:rPr kumimoji="1" lang="en-US" altLang="zh-TW" dirty="0">
                <a:solidFill>
                  <a:schemeClr val="accent3"/>
                </a:solidFill>
              </a:rPr>
              <a:t>	 </a:t>
            </a:r>
            <a:r>
              <a:rPr kumimoji="1" lang="zh-TW" altLang="en-US" dirty="0">
                <a:solidFill>
                  <a:schemeClr val="accent3"/>
                </a:solidFill>
              </a:rPr>
              <a:t>柳佳妤	經濟二   王宇軒	機械一</a:t>
            </a:r>
            <a:r>
              <a:rPr kumimoji="1" lang="en-US" altLang="zh-TW" dirty="0">
                <a:solidFill>
                  <a:schemeClr val="accent3"/>
                </a:solidFill>
              </a:rPr>
              <a:t>	</a:t>
            </a:r>
            <a:r>
              <a:rPr kumimoji="1" lang="zh-TW" altLang="en-US" dirty="0">
                <a:solidFill>
                  <a:schemeClr val="accent3"/>
                </a:solidFill>
              </a:rPr>
              <a:t> 陳怡嘉	機械一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2904809" y="135084"/>
            <a:ext cx="3334381" cy="56630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br>
              <a:rPr lang="en-US" altLang="zh-TW" dirty="0"/>
            </a:br>
            <a:r>
              <a:rPr lang="zh-TW" altLang="en-US" sz="3200" dirty="0"/>
              <a:t>整體資料迴歸分析</a:t>
            </a:r>
            <a:endParaRPr sz="3200"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230C24C5-DA46-2147-B228-CFCBF0877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63787"/>
            <a:ext cx="914400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細懸浮微粒</a:t>
            </a:r>
            <a:r>
              <a:rPr lang="en-US" altLang="zh-TW" dirty="0"/>
              <a:t>(</a:t>
            </a:r>
            <a:r>
              <a:rPr lang="zh-TW" altLang="en-US" dirty="0"/>
              <a:t>反映變數</a:t>
            </a:r>
            <a:r>
              <a:rPr lang="en-US" altLang="zh-TW" dirty="0"/>
              <a:t>)=1.35157+0.53404</a:t>
            </a:r>
            <a:r>
              <a:rPr lang="zh-TW" altLang="en-US" dirty="0"/>
              <a:t>*二氧化碳</a:t>
            </a:r>
            <a:r>
              <a:rPr lang="en-US" altLang="zh-TW" dirty="0"/>
              <a:t>-5.60461</a:t>
            </a:r>
            <a:r>
              <a:rPr lang="zh-TW" altLang="en-US" dirty="0"/>
              <a:t>*一氧化碳</a:t>
            </a:r>
            <a:r>
              <a:rPr lang="en-US" altLang="zh-TW" dirty="0"/>
              <a:t>+0.40403</a:t>
            </a:r>
            <a:r>
              <a:rPr lang="zh-TW" altLang="en-US" dirty="0"/>
              <a:t>*懸浮微粒</a:t>
            </a:r>
            <a:r>
              <a:rPr lang="en-US" altLang="zh-TW" dirty="0"/>
              <a:t>-0.13090</a:t>
            </a:r>
            <a:r>
              <a:rPr lang="zh-TW" altLang="en-US" dirty="0"/>
              <a:t>*氮氧化物</a:t>
            </a:r>
            <a:r>
              <a:rPr lang="en-US" altLang="zh-TW" dirty="0"/>
              <a:t>+0.07753</a:t>
            </a:r>
            <a:r>
              <a:rPr lang="zh-TW" altLang="en-US" dirty="0"/>
              <a:t>一氧化氮</a:t>
            </a:r>
            <a:r>
              <a:rPr lang="en-US" altLang="zh-TW" dirty="0"/>
              <a:t>+0.144414</a:t>
            </a:r>
            <a:r>
              <a:rPr lang="zh-TW" altLang="en-US" dirty="0"/>
              <a:t>二氧化氮</a:t>
            </a:r>
            <a:r>
              <a:rPr lang="en-US" altLang="zh-TW" dirty="0"/>
              <a:t>-1.628822</a:t>
            </a:r>
            <a:r>
              <a:rPr lang="zh-TW" altLang="en-US" dirty="0"/>
              <a:t>*風速</a:t>
            </a:r>
            <a:r>
              <a:rPr lang="en-US" altLang="zh-TW" dirty="0"/>
              <a:t>+0.02828</a:t>
            </a:r>
            <a:r>
              <a:rPr lang="zh-TW" altLang="en-US" dirty="0"/>
              <a:t>溫度</a:t>
            </a:r>
            <a:r>
              <a:rPr lang="en-US" altLang="zh-TW" dirty="0"/>
              <a:t>+0.06157</a:t>
            </a:r>
            <a:r>
              <a:rPr lang="zh-TW" altLang="en-US" dirty="0"/>
              <a:t>相對濕度</a:t>
            </a:r>
          </a:p>
        </p:txBody>
      </p:sp>
      <p:pic>
        <p:nvPicPr>
          <p:cNvPr id="16" name="內容版面配置區 8">
            <a:extLst>
              <a:ext uri="{FF2B5EF4-FFF2-40B4-BE49-F238E27FC236}">
                <a16:creationId xmlns:a16="http://schemas.microsoft.com/office/drawing/2014/main" id="{B90E8CE3-CA5C-1C4B-AA27-5FC90062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44" y="1430096"/>
            <a:ext cx="4265309" cy="33503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8690C8A-15CC-7A4D-BCB0-C0C949D02D25}"/>
              </a:ext>
            </a:extLst>
          </p:cNvPr>
          <p:cNvSpPr/>
          <p:nvPr/>
        </p:nvSpPr>
        <p:spPr>
          <a:xfrm>
            <a:off x="5202618" y="4620280"/>
            <a:ext cx="3941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dirty="0">
                <a:solidFill>
                  <a:srgbClr val="333333"/>
                </a:solidFill>
                <a:latin typeface="Arial" panose="020B0604020202020204" pitchFamily="34" charset="0"/>
                <a:ea typeface="Lucida Grande"/>
              </a:rPr>
              <a:t>R-squared 的值為 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Menlo"/>
              </a:rPr>
              <a:t>0.8586</a:t>
            </a:r>
            <a:r>
              <a:rPr lang="zh-TW" altLang="zh-TW" dirty="0">
                <a:solidFill>
                  <a:srgbClr val="333333"/>
                </a:solidFill>
                <a:ea typeface="Lucida Grande"/>
              </a:rPr>
              <a:t>，Adjusted R-squared 的值為</a:t>
            </a:r>
            <a:r>
              <a:rPr lang="zh-TW" altLang="zh-TW" dirty="0">
                <a:solidFill>
                  <a:srgbClr val="333333"/>
                </a:solidFill>
                <a:latin typeface="Arial" panose="020B0604020202020204" pitchFamily="34" charset="0"/>
                <a:ea typeface="Lucida Grande"/>
              </a:rPr>
              <a:t> 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Menlo"/>
              </a:rPr>
              <a:t>0.8557</a:t>
            </a:r>
            <a:r>
              <a:rPr lang="zh-TW" altLang="zh-TW" dirty="0">
                <a:solidFill>
                  <a:srgbClr val="333333"/>
                </a:solidFill>
                <a:ea typeface="Lucida Grande"/>
              </a:rPr>
              <a:t>，表示模型的配適情況不錯。</a:t>
            </a:r>
            <a:r>
              <a:rPr lang="zh-TW" altLang="zh-TW" sz="9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TW" altLang="zh-TW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3479487" y="1843"/>
            <a:ext cx="194442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/>
              <a:t>資料來源</a:t>
            </a:r>
            <a:endParaRPr sz="3600" dirty="0"/>
          </a:p>
        </p:txBody>
      </p:sp>
      <p:sp>
        <p:nvSpPr>
          <p:cNvPr id="267" name="Google Shape;267;p36"/>
          <p:cNvSpPr txBox="1"/>
          <p:nvPr/>
        </p:nvSpPr>
        <p:spPr>
          <a:xfrm>
            <a:off x="2854200" y="4247850"/>
            <a:ext cx="583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5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A0326E1-5A73-8444-8904-4232E4FD51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63375"/>
            <a:ext cx="8903402" cy="322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https://erdb.epa.gov.tw/Subjects/MetaSubject.aspx?topic1=%E5%A4%A7%E6%B0%A3&amp;topic2=%E7%92%B0%E5%A2%83%E5%8F%8A%E7%94%9F%E6%85%8B%E7%9B%A3%E6%B8%AC&amp;subject=%E7%A9%BA%E6%B0%A3%E5%93%81%E8%B3%AA</a:t>
            </a:r>
            <a:endParaRPr kumimoji="1" lang="en-US" altLang="zh-TW" sz="1400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https://cdn.fbsbx.com/v/t59.270821/74880111_790770964701211_6473653585052696576_n.docx/%E6%9C%88%E5%85%A8%E5%8F%B0%E7%A9%BA%E6%B0%A3%E5%93%81%E8%B3%AA%E6%95%B8%E6%93%9A20199.docx?_nc_cat=109&amp;_nc_ohc=77gYjzFirD8AQkR4I85q7L69b7tB7aNUgKuR91wgrZfkoSqj2JO8QF</a:t>
            </a:r>
            <a:endParaRPr kumimoji="1" lang="en-US" altLang="zh-TW" sz="1400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https://cdn.fbsbx.com/v/t59.270821/73495407_2561055020819082_6597206947911434240_n.docx/%E6%9C%88%E5%85%A8%E5%8F%B0%E7%A9%BA%E6%B0%A3%E5%93%81%E8%B3%AA%E6%95%B8%E6%93%9A20198.docx?_nc_cat=110&amp;_nc_ohc=hj2DRxdFdxQAQlsYUepwj98GZO2GvxnhtMGE5Hqa_3CKbN28YpAxEE4</a:t>
            </a:r>
            <a:endParaRPr kumimoji="1" lang="en-US" altLang="zh-TW" sz="1400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https://cdn.fbsbx.com/v/t59.2708-21/72300472_743075216176898_3658427888325099520_n.docx/2019-7%E6%9C%88%E5%85%A8%E5%8F%B0%E7%A9%BA%E6%B0%A3%E5%93%81%E8%B3%AA%E6%95%B8%E6%93%9A.docx?_nc_cat=102&amp;_nc_ohc=fyVK2M6FWcgAQmiKhN3Q54vsJeaw5hR2XQQak6N57RO5xsh3Dm7yhe</a:t>
            </a:r>
            <a:endParaRPr kumimoji="1" lang="en-US" altLang="zh-TW" sz="1400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kumimoji="1" lang="zh-TW" alt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33" name="Google Shape;133;p23"/>
          <p:cNvSpPr/>
          <p:nvPr/>
        </p:nvSpPr>
        <p:spPr>
          <a:xfrm rot="-3280065">
            <a:off x="5944065" y="2016434"/>
            <a:ext cx="1167180" cy="116484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23"/>
          <p:cNvGrpSpPr/>
          <p:nvPr/>
        </p:nvGrpSpPr>
        <p:grpSpPr>
          <a:xfrm>
            <a:off x="6788282" y="1726066"/>
            <a:ext cx="1297292" cy="2808081"/>
            <a:chOff x="4863169" y="1577308"/>
            <a:chExt cx="1471019" cy="3184127"/>
          </a:xfrm>
        </p:grpSpPr>
        <p:sp>
          <p:nvSpPr>
            <p:cNvPr id="135" name="Google Shape;135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 rot="17820794">
              <a:off x="5005523" y="2842420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bg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資料查詢</a:t>
              </a:r>
              <a:r>
                <a:rPr lang="en" altLang="en-US" sz="2000" dirty="0">
                  <a:solidFill>
                    <a:schemeClr val="bg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lang="zh-TW" altLang="en-US" sz="2000" dirty="0">
                <a:solidFill>
                  <a:schemeClr val="bg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5375839" y="728315"/>
            <a:ext cx="2192296" cy="1929920"/>
            <a:chOff x="3261580" y="445943"/>
            <a:chExt cx="2485879" cy="2188366"/>
          </a:xfrm>
        </p:grpSpPr>
        <p:sp>
          <p:nvSpPr>
            <p:cNvPr id="139" name="Google Shape;139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1" name="Google Shape;141;p23"/>
            <p:cNvSpPr txBox="1"/>
            <p:nvPr/>
          </p:nvSpPr>
          <p:spPr>
            <a:xfrm>
              <a:off x="3727173" y="997154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bg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資料分析</a:t>
              </a:r>
            </a:p>
          </p:txBody>
        </p:sp>
      </p:grpSp>
      <p:grpSp>
        <p:nvGrpSpPr>
          <p:cNvPr id="142" name="Google Shape;142;p23"/>
          <p:cNvGrpSpPr/>
          <p:nvPr/>
        </p:nvGrpSpPr>
        <p:grpSpPr>
          <a:xfrm>
            <a:off x="4394867" y="2343155"/>
            <a:ext cx="2686026" cy="1586416"/>
            <a:chOff x="2149241" y="2277036"/>
            <a:chExt cx="3045726" cy="1798862"/>
          </a:xfrm>
        </p:grpSpPr>
        <p:sp>
          <p:nvSpPr>
            <p:cNvPr id="143" name="Google Shape;143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rot="18319911">
              <a:off x="3037226" y="1789646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 rot="3725110" flipH="1">
              <a:off x="2665380" y="2921544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bg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簡報製作</a:t>
              </a:r>
              <a:endParaRPr sz="2000" dirty="0">
                <a:solidFill>
                  <a:schemeClr val="bg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5429256" y="1643056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經濟</a:t>
            </a:r>
            <a:r>
              <a:rPr lang="en-US" altLang="zh-TW" dirty="0"/>
              <a:t>4 </a:t>
            </a:r>
            <a:r>
              <a:rPr lang="zh-TW" altLang="en-US" dirty="0"/>
              <a:t>江俞均 社福</a:t>
            </a:r>
            <a:r>
              <a:rPr lang="en-US" altLang="zh-TW" dirty="0"/>
              <a:t>2</a:t>
            </a:r>
            <a:r>
              <a:rPr lang="zh-TW" altLang="en-US" dirty="0"/>
              <a:t>范毓融 </a:t>
            </a:r>
          </a:p>
        </p:txBody>
      </p:sp>
      <p:sp>
        <p:nvSpPr>
          <p:cNvPr id="19" name="文字方塊 18"/>
          <p:cNvSpPr txBox="1"/>
          <p:nvPr/>
        </p:nvSpPr>
        <p:spPr>
          <a:xfrm rot="3698241">
            <a:off x="4750337" y="2853824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經濟</a:t>
            </a:r>
            <a:r>
              <a:rPr lang="en-US" altLang="zh-TW" dirty="0"/>
              <a:t>2</a:t>
            </a:r>
            <a:r>
              <a:rPr lang="zh-TW" altLang="en-US" dirty="0"/>
              <a:t>柳佳妤 機械</a:t>
            </a:r>
            <a:r>
              <a:rPr lang="en-US" altLang="zh-TW" dirty="0"/>
              <a:t>1</a:t>
            </a:r>
            <a:r>
              <a:rPr lang="zh-TW" altLang="en-US" dirty="0"/>
              <a:t>王宇軒 </a:t>
            </a:r>
          </a:p>
        </p:txBody>
      </p:sp>
      <p:sp>
        <p:nvSpPr>
          <p:cNvPr id="20" name="文字方塊 19"/>
          <p:cNvSpPr txBox="1"/>
          <p:nvPr/>
        </p:nvSpPr>
        <p:spPr>
          <a:xfrm rot="18038535">
            <a:off x="6144219" y="2836758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物理</a:t>
            </a:r>
            <a:r>
              <a:rPr lang="en-US" altLang="zh-TW" dirty="0"/>
              <a:t>2</a:t>
            </a:r>
            <a:r>
              <a:rPr lang="zh-TW" altLang="en-US" dirty="0"/>
              <a:t>葉穎蓁 機械</a:t>
            </a:r>
            <a:r>
              <a:rPr lang="en-US" altLang="zh-TW" dirty="0"/>
              <a:t>1</a:t>
            </a:r>
            <a:r>
              <a:rPr lang="zh-TW" altLang="en-US" dirty="0"/>
              <a:t>陳怡嘉 </a:t>
            </a:r>
          </a:p>
        </p:txBody>
      </p:sp>
    </p:spTree>
    <p:extLst>
      <p:ext uri="{BB962C8B-B14F-4D97-AF65-F5344CB8AC3E}">
        <p14:creationId xmlns:p14="http://schemas.microsoft.com/office/powerpoint/2010/main" val="55835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ctrTitle" idx="4294967295"/>
          </p:nvPr>
        </p:nvSpPr>
        <p:spPr>
          <a:xfrm>
            <a:off x="4572000" y="2265011"/>
            <a:ext cx="1809379" cy="61347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</a:rPr>
              <a:t>Thanks!</a:t>
            </a:r>
            <a:endParaRPr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8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768974" y="106204"/>
            <a:ext cx="5269891" cy="6149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/>
              <a:t>分析動機</a:t>
            </a:r>
            <a:endParaRPr sz="3200"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2854200" y="403732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1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9EA991-4B7F-9842-8F2E-4785EA51A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81" y="2379248"/>
            <a:ext cx="2256161" cy="225616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5D5559-0BEC-654C-B5E3-E485B46CB7F7}"/>
              </a:ext>
            </a:extLst>
          </p:cNvPr>
          <p:cNvSpPr txBox="1"/>
          <p:nvPr/>
        </p:nvSpPr>
        <p:spPr>
          <a:xfrm>
            <a:off x="2649196" y="2816028"/>
            <a:ext cx="3448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alayalam MN" pitchFamily="2" charset="0"/>
                <a:cs typeface="Malayalam MN" pitchFamily="2" charset="0"/>
              </a:rPr>
              <a:t>近期早晨的霧氣嚴重，是否也與空氣品質有關？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434890-9996-DA47-8C59-09E36E1CDC9D}"/>
              </a:ext>
            </a:extLst>
          </p:cNvPr>
          <p:cNvSpPr txBox="1"/>
          <p:nvPr/>
        </p:nvSpPr>
        <p:spPr>
          <a:xfrm>
            <a:off x="2184850" y="28160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0BD512-B9F9-C04D-9A58-06B8662381B8}"/>
              </a:ext>
            </a:extLst>
          </p:cNvPr>
          <p:cNvSpPr txBox="1"/>
          <p:nvPr/>
        </p:nvSpPr>
        <p:spPr>
          <a:xfrm>
            <a:off x="2649196" y="1404172"/>
            <a:ext cx="3617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大家總是在談論空氣品質，但具體是如何去分析？</a:t>
            </a:r>
          </a:p>
          <a:p>
            <a:endParaRPr kumimoji="1"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 idx="4294967295"/>
          </p:nvPr>
        </p:nvSpPr>
        <p:spPr>
          <a:xfrm>
            <a:off x="3507375" y="0"/>
            <a:ext cx="2129250" cy="79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accent1"/>
                </a:solidFill>
              </a:rPr>
              <a:t>主題介紹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3863138" y="1634107"/>
            <a:ext cx="5402242" cy="26465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關於</a:t>
            </a:r>
            <a:r>
              <a:rPr lang="en-US" b="1" dirty="0"/>
              <a:t>P.M2.5</a:t>
            </a:r>
            <a:r>
              <a:rPr lang="zh-CN" altLang="en-US" b="1" dirty="0"/>
              <a:t>的小知識</a:t>
            </a:r>
            <a:endParaRPr lang="en-US" altLang="zh-CN" b="1" dirty="0"/>
          </a:p>
          <a:p>
            <a:pPr marL="342900" indent="-342900"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b="1" dirty="0"/>
              <a:t>什麼是</a:t>
            </a:r>
            <a:r>
              <a:rPr lang="en-US" altLang="zh-CN" b="1" dirty="0"/>
              <a:t>P.M2.5</a:t>
            </a:r>
          </a:p>
          <a:p>
            <a:pPr marL="342900" indent="-342900"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b="1" dirty="0"/>
              <a:t>成分及來源</a:t>
            </a:r>
            <a:endParaRPr lang="en-US" altLang="zh-CN" b="1" dirty="0"/>
          </a:p>
          <a:p>
            <a:pPr marL="342900" indent="-342900">
              <a:buClr>
                <a:schemeClr val="bg2"/>
              </a:buClr>
              <a:buFont typeface="Wingdings" pitchFamily="2" charset="2"/>
              <a:buChar char="l"/>
            </a:pPr>
            <a:r>
              <a:rPr lang="zh-CN" altLang="en-US" b="1" dirty="0"/>
              <a:t>對於健康的影響</a:t>
            </a:r>
            <a:endParaRPr lang="en-US" altLang="zh-CN" b="1" dirty="0"/>
          </a:p>
          <a:p>
            <a:pPr marL="342900" indent="-342900">
              <a:buClr>
                <a:schemeClr val="bg2"/>
              </a:buClr>
              <a:buFont typeface="Wingdings" pitchFamily="2" charset="2"/>
              <a:buChar char="l"/>
            </a:pPr>
            <a:endParaRPr b="1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4308200" y="1735750"/>
            <a:ext cx="4150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資料分析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4308200" y="2992452"/>
            <a:ext cx="4150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sz="3600" dirty="0"/>
              <a:t>數據的統計資料</a:t>
            </a:r>
            <a:endParaRPr sz="3600"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 </a:t>
            </a:r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5B91D1-160A-7E43-B99D-94D695672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47" y="1743739"/>
            <a:ext cx="5768253" cy="185839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39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2545806" y="196799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zh-TW" altLang="en-US" sz="3600" dirty="0"/>
              <a:t>各相關係數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E94369-BDC2-264D-A857-200ADEFC4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28" y="1525654"/>
            <a:ext cx="6783572" cy="32242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zh-TW" altLang="en-US" sz="3600" dirty="0">
                <a:solidFill>
                  <a:schemeClr val="tx1">
                    <a:lumMod val="50000"/>
                  </a:schemeClr>
                </a:solidFill>
              </a:rPr>
              <a:t>各數據散部圖及相關係數</a:t>
            </a:r>
            <a:br>
              <a:rPr kumimoji="1" lang="zh-TW" altLang="en-US" sz="9600" dirty="0">
                <a:solidFill>
                  <a:schemeClr val="tx1">
                    <a:lumMod val="50000"/>
                  </a:schemeClr>
                </a:solidFill>
              </a:rPr>
            </a:b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6D25055F-6314-E94E-B136-D3ABB1F8B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97" y="786809"/>
            <a:ext cx="6565606" cy="435669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49F4499-E164-7B42-8D2A-EED9FDD1873D}"/>
              </a:ext>
            </a:extLst>
          </p:cNvPr>
          <p:cNvSpPr txBox="1"/>
          <p:nvPr/>
        </p:nvSpPr>
        <p:spPr>
          <a:xfrm>
            <a:off x="1840624" y="0"/>
            <a:ext cx="528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2"/>
                </a:solidFill>
              </a:rPr>
              <a:t>各數據散部圖及相關係數</a:t>
            </a:r>
            <a:endParaRPr kumimoji="1" lang="zh-TW" altLang="en-US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 idx="4294967295"/>
          </p:nvPr>
        </p:nvSpPr>
        <p:spPr>
          <a:xfrm>
            <a:off x="5087900" y="891775"/>
            <a:ext cx="359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4294967295"/>
          </p:nvPr>
        </p:nvSpPr>
        <p:spPr>
          <a:xfrm>
            <a:off x="5087900" y="2043500"/>
            <a:ext cx="3598800" cy="24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87632B41-D560-4F43-B583-88B96B37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40" y="961427"/>
            <a:ext cx="5921518" cy="418207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03EAC30-25D9-E041-B937-AACAE629F556}"/>
              </a:ext>
            </a:extLst>
          </p:cNvPr>
          <p:cNvSpPr txBox="1"/>
          <p:nvPr/>
        </p:nvSpPr>
        <p:spPr>
          <a:xfrm>
            <a:off x="1844565" y="0"/>
            <a:ext cx="545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風速</a:t>
            </a:r>
            <a:r>
              <a:rPr lang="en-US" altLang="zh-TW" sz="3600" dirty="0"/>
              <a:t>-</a:t>
            </a:r>
            <a:r>
              <a:rPr lang="zh-TW" altLang="en-US" sz="3600" dirty="0"/>
              <a:t>細懸浮微粒散部圖</a:t>
            </a:r>
            <a:endParaRPr kumimoji="1" lang="zh-TW" alt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/>
        </p:nvSpPr>
        <p:spPr>
          <a:xfrm>
            <a:off x="2341179" y="167867"/>
            <a:ext cx="6566337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zh-TW" altLang="en-US" sz="3200" dirty="0"/>
              <a:t>風速與細懸浮微粒的迴歸分析</a:t>
            </a:r>
            <a:endParaRPr sz="32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內容版面配置區 8">
            <a:extLst>
              <a:ext uri="{FF2B5EF4-FFF2-40B4-BE49-F238E27FC236}">
                <a16:creationId xmlns:a16="http://schemas.microsoft.com/office/drawing/2014/main" id="{AE039EB5-B2F6-784B-9F36-8656C177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t="851"/>
          <a:stretch/>
        </p:blipFill>
        <p:spPr>
          <a:xfrm>
            <a:off x="3266454" y="1001110"/>
            <a:ext cx="5373049" cy="270524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79C2B16-DB2F-FC43-B54B-2CB2CA5B0E7B}"/>
              </a:ext>
            </a:extLst>
          </p:cNvPr>
          <p:cNvSpPr txBox="1"/>
          <p:nvPr/>
        </p:nvSpPr>
        <p:spPr>
          <a:xfrm>
            <a:off x="4892891" y="4142390"/>
            <a:ext cx="3746612" cy="76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反映變數</a:t>
            </a:r>
            <a:r>
              <a:rPr lang="en-US" altLang="zh-TW" dirty="0"/>
              <a:t>Y=</a:t>
            </a:r>
            <a:r>
              <a:rPr lang="zh-TW" altLang="en-US" dirty="0"/>
              <a:t>細懸浮微粒 </a:t>
            </a:r>
            <a:endParaRPr lang="en-US" altLang="zh-TW" dirty="0"/>
          </a:p>
          <a:p>
            <a:r>
              <a:rPr lang="zh-TW" altLang="en-US" dirty="0"/>
              <a:t>解釋變數</a:t>
            </a:r>
            <a:r>
              <a:rPr lang="en-US" altLang="zh-TW" dirty="0"/>
              <a:t>X=</a:t>
            </a:r>
            <a:r>
              <a:rPr lang="zh-TW" altLang="en-US" dirty="0"/>
              <a:t>風速</a:t>
            </a:r>
            <a:endParaRPr lang="en-US" altLang="zh-TW" dirty="0"/>
          </a:p>
          <a:p>
            <a:r>
              <a:rPr lang="en-US" altLang="zh-TW" dirty="0"/>
              <a:t>Y=26.544-5.722X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499824"/>
      </p:ext>
    </p:extLst>
  </p:cSld>
  <p:clrMapOvr>
    <a:masterClrMapping/>
  </p:clrMapOvr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504</Words>
  <Application>Microsoft Macintosh PowerPoint</Application>
  <PresentationFormat>如螢幕大小 (16:9)</PresentationFormat>
  <Paragraphs>47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Arial Unicode MS</vt:lpstr>
      <vt:lpstr>Montserrat</vt:lpstr>
      <vt:lpstr>Arial</vt:lpstr>
      <vt:lpstr>Kalam</vt:lpstr>
      <vt:lpstr>Malayalam MN</vt:lpstr>
      <vt:lpstr>Merriweather</vt:lpstr>
      <vt:lpstr>Wingdings</vt:lpstr>
      <vt:lpstr>Woodville template</vt:lpstr>
      <vt:lpstr>巨量分析與應用</vt:lpstr>
      <vt:lpstr>分析動機</vt:lpstr>
      <vt:lpstr>主題介紹</vt:lpstr>
      <vt:lpstr>資料分析</vt:lpstr>
      <vt:lpstr>數據的統計資料</vt:lpstr>
      <vt:lpstr>各相關係數</vt:lpstr>
      <vt:lpstr>各數據散部圖及相關係數 </vt:lpstr>
      <vt:lpstr>PowerPoint 簡報</vt:lpstr>
      <vt:lpstr>PowerPoint 簡報</vt:lpstr>
      <vt:lpstr> 整體資料迴歸分析</vt:lpstr>
      <vt:lpstr>資料來源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巨量分析與應用</dc:title>
  <cp:lastModifiedBy>佳妤 柳</cp:lastModifiedBy>
  <cp:revision>14</cp:revision>
  <dcterms:modified xsi:type="dcterms:W3CDTF">2019-12-27T08:55:11Z</dcterms:modified>
</cp:coreProperties>
</file>